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9bcc5ee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d9bcc5e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9bcc5ee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9bcc5ee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22acaf5cc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22acaf5cc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22acaf5cc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22acaf5cc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22acaf5cc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22acaf5cc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22acaf5cc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22acaf5cc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22acaf5cc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22acaf5cc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22acaf5cc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22acaf5cc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22acaf5cc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22acaf5cc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3b3f379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3b3f379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3b3f3791b_0_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3b3f3791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3b3f3791b_0_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3b3f3791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3b3f3791b_0_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3b3f3791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9bcc5ee4_0_2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d9bcc5ee4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3b3f3791b_0_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3b3f3791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3b3f3791b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3b3f3791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3b3f3791b_0_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3b3f3791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422acaf5cc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422acaf5cc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422acaf5cc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422acaf5cc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422acaf5cc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422acaf5cc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22acaf5cc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422acaf5cc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22acaf5cc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22acaf5cc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22acaf5cc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22acaf5cc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422acaf5cc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422acaf5cc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3b3f3791b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43b3f3791b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3b3f3791b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43b3f3791b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422acaf5cc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422acaf5cc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22acaf5cc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422acaf5cc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422acaf5cc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422acaf5cc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d9bcc5ee4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d9bcc5ee4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ddb9ca8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fddb9ca8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d9bcc5ee4_0_3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d9bcc5ee4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685800" y="2840054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7200" y="1200150"/>
            <a:ext cx="39945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body"/>
          </p:nvPr>
        </p:nvSpPr>
        <p:spPr>
          <a:xfrm>
            <a:off x="4692274" y="1200150"/>
            <a:ext cx="39945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chemeClr val="dk1"/>
                </a:solidFill>
              </a:defRPr>
            </a:lvl1pPr>
            <a:lvl2pPr lvl="1" rtl="0" algn="r">
              <a:buNone/>
              <a:defRPr sz="1300">
                <a:solidFill>
                  <a:schemeClr val="dk1"/>
                </a:solidFill>
              </a:defRPr>
            </a:lvl2pPr>
            <a:lvl3pPr lvl="2" rtl="0" algn="r">
              <a:buNone/>
              <a:defRPr sz="1300">
                <a:solidFill>
                  <a:schemeClr val="dk1"/>
                </a:solidFill>
              </a:defRPr>
            </a:lvl3pPr>
            <a:lvl4pPr lvl="3" rtl="0" algn="r">
              <a:buNone/>
              <a:defRPr sz="1300">
                <a:solidFill>
                  <a:schemeClr val="dk1"/>
                </a:solidFill>
              </a:defRPr>
            </a:lvl4pPr>
            <a:lvl5pPr lvl="4" rtl="0" algn="r">
              <a:buNone/>
              <a:defRPr sz="1300">
                <a:solidFill>
                  <a:schemeClr val="dk1"/>
                </a:solidFill>
              </a:defRPr>
            </a:lvl5pPr>
            <a:lvl6pPr lvl="5" rtl="0" algn="r">
              <a:buNone/>
              <a:defRPr sz="1300">
                <a:solidFill>
                  <a:schemeClr val="dk1"/>
                </a:solidFill>
              </a:defRPr>
            </a:lvl6pPr>
            <a:lvl7pPr lvl="6" rtl="0" algn="r">
              <a:buNone/>
              <a:defRPr sz="1300">
                <a:solidFill>
                  <a:schemeClr val="dk1"/>
                </a:solidFill>
              </a:defRPr>
            </a:lvl7pPr>
            <a:lvl8pPr lvl="7" rtl="0" algn="r">
              <a:buNone/>
              <a:defRPr sz="1300">
                <a:solidFill>
                  <a:schemeClr val="dk1"/>
                </a:solidFill>
              </a:defRPr>
            </a:lvl8pPr>
            <a:lvl9pPr lvl="8" rtl="0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ragil.org/" TargetMode="External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hyperlink" Target="https://www.fragil.org/" TargetMode="External"/><Relationship Id="rId5" Type="http://schemas.openxmlformats.org/officeDocument/2006/relationships/hyperlink" Target="https://www.fragil.org/category/fragil-en-action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hyperlink" Target="http://fr.wikipedia.org/" TargetMode="External"/><Relationship Id="rId5" Type="http://schemas.openxmlformats.org/officeDocument/2006/relationships/hyperlink" Target="https://www.cnil.fr/fr/cookies-traceurs-que-dit-la-loi" TargetMode="External"/><Relationship Id="rId6" Type="http://schemas.openxmlformats.org/officeDocument/2006/relationships/hyperlink" Target="https://www.google.com/search?q=chien&amp;ie=utf-8&amp;oe=utf-8&amp;client=firefox-b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restaurant-benkay.com/wp-content/uploads/2016/04/benkay-carte-washoku-fr.pdf" TargetMode="External"/><Relationship Id="rId4" Type="http://schemas.openxmlformats.org/officeDocument/2006/relationships/image" Target="../media/image13.png"/><Relationship Id="rId5" Type="http://schemas.openxmlformats.org/officeDocument/2006/relationships/hyperlink" Target="https://www.google.com/maps/place/48%C2%B050'58.9%22N+2%C2%B016'59.7%22E/@48.8496985,2.28106,17z/data=!3m1!4b1!4m5!3m4!1s0x0:0x0!8m2!3d48.849695!4d2.283254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11.png"/><Relationship Id="rId5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youtube.com/watch?v=9CAgWLVdiDE" TargetMode="External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hyperlink" Target="https://www.sciencesetavenir.fr/high-tech/informatique/numerique-et-ecologie-les-data-centers-des-gouffres-energetiques_121838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jpg"/><Relationship Id="rId4" Type="http://schemas.openxmlformats.org/officeDocument/2006/relationships/hyperlink" Target="https://www.securiteinfo.com/cryptographie/cracked.shtml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jpg"/><Relationship Id="rId4" Type="http://schemas.openxmlformats.org/officeDocument/2006/relationships/hyperlink" Target="https://www.google.com/about/datacenters/inside/locations/index.html" TargetMode="External"/><Relationship Id="rId5" Type="http://schemas.openxmlformats.org/officeDocument/2006/relationships/hyperlink" Target="https://www.silicon.fr/snapchat-un-contrat-de-2-milliards-de-dollars-sur-google-cloud-sur-5-ans-168344.html/?inf_by=5b3cb9df671db8754d8b4b95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jpg"/><Relationship Id="rId4" Type="http://schemas.openxmlformats.org/officeDocument/2006/relationships/hyperlink" Target="http://www.jeuxvideo.com/test/874111/far-cry-5-hours-of-darkness-un-vietnam-immersif-mais-repetitif.htm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jpg"/><Relationship Id="rId4" Type="http://schemas.openxmlformats.org/officeDocument/2006/relationships/hyperlink" Target="http://www.jeuxvideo.com/test/874111/far-cry-5-hours-of-darkness-un-vietnam-immersif-mais-repetitif.htm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.jpg"/><Relationship Id="rId4" Type="http://schemas.openxmlformats.org/officeDocument/2006/relationships/hyperlink" Target="https://trackography.org/#FRA_23" TargetMode="External"/><Relationship Id="rId5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5.jpg"/><Relationship Id="rId4" Type="http://schemas.openxmlformats.org/officeDocument/2006/relationships/hyperlink" Target="https://www.dailymotion.com/video/x16lt53" TargetMode="External"/><Relationship Id="rId5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www.fragil.org/faire-intervenir-fragil/" TargetMode="External"/><Relationship Id="rId4" Type="http://schemas.openxmlformats.org/officeDocument/2006/relationships/hyperlink" Target="https://twitter.com/educmedias?lang=fr" TargetMode="External"/><Relationship Id="rId5" Type="http://schemas.openxmlformats.org/officeDocument/2006/relationships/image" Target="../media/image14.jpg"/><Relationship Id="rId6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-3187" l="-16003" r="-20664" t="-1327"/>
          <a:stretch/>
        </p:blipFill>
        <p:spPr>
          <a:xfrm>
            <a:off x="2298777" y="106249"/>
            <a:ext cx="4546448" cy="493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1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1"/>
          <p:cNvSpPr txBox="1"/>
          <p:nvPr>
            <p:ph type="ctrTitle"/>
          </p:nvPr>
        </p:nvSpPr>
        <p:spPr>
          <a:xfrm>
            <a:off x="269825" y="1637350"/>
            <a:ext cx="8520600" cy="30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 sz="1300"/>
              <a:t>Médias, Culture, Éducation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/>
              <a:t>Fragil se positionne depuis sa création en 2002 à la croisée de plusieurs dimensions : Médias, Culture et Éducation. A l’origine média culturel et social créé dans la métropole nantaise dans le style Do It Yourself, Fragil accompagne également aujourd’hui des projets d’éducation aux médias et aux pratiques numériques à dimension régionale.</a:t>
            </a:r>
            <a:endParaRPr sz="1100"/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00"/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 sz="1100"/>
              <a:t>Fragil c’est 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fr" sz="1100"/>
              <a:t>la publication d’un </a:t>
            </a:r>
            <a:r>
              <a:rPr lang="fr" sz="1100" u="sng">
                <a:solidFill>
                  <a:schemeClr val="hlink"/>
                </a:solidFill>
                <a:hlinkClick r:id="rId4"/>
              </a:rPr>
              <a:t>magazine en ligne</a:t>
            </a:r>
            <a:r>
              <a:rPr lang="fr" sz="1100"/>
              <a:t> et la production de projets éditoriaux grâce à des citoyens-médias,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fr" sz="1100"/>
              <a:t>la conception et l’animation d’actions d’</a:t>
            </a:r>
            <a:r>
              <a:rPr lang="fr" sz="1100" u="sng">
                <a:solidFill>
                  <a:schemeClr val="hlink"/>
                </a:solidFill>
                <a:hlinkClick r:id="rId5"/>
              </a:rPr>
              <a:t>éducation aux médias</a:t>
            </a:r>
            <a:r>
              <a:rPr lang="fr" sz="1100"/>
              <a:t> et aux pratiques numériques.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1"/>
          <p:cNvSpPr txBox="1"/>
          <p:nvPr/>
        </p:nvSpPr>
        <p:spPr>
          <a:xfrm>
            <a:off x="962900" y="554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Présentation de Fragil</a:t>
            </a:r>
            <a:endParaRPr b="1"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2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2"/>
          <p:cNvSpPr txBox="1"/>
          <p:nvPr/>
        </p:nvSpPr>
        <p:spPr>
          <a:xfrm>
            <a:off x="984675" y="2185950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 : culture numérique</a:t>
            </a:r>
            <a:endParaRPr b="1"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3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3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99" name="Google Shape;99;p23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Quel est le service le plus ancien ?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YouTube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Google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Gmail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Facebook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Twitter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Netflix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4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4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106" name="Google Shape;106;p24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Classez ces services par ordre de création :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Netflix (août 1997)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Google (septembre 1998) 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Facebook (février 2004)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Gmail (avril 2004)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YouTube (février 2005)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Twitter (mars 2006)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5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Une adresse URL, c’est...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L’adresse d’une ressource sur internet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Un type d’adresse mail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Le préfixe d’une adresse postale en Uruguay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120" name="Google Shape;120;p26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Une adresse URL, c’est...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L’adresse d’une ressource sur internet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Un type d’adresse mail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Le préfixe d’une adresse postale en Uruguay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Cela signifie “Uniforme Ressource Locator”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exemple d’URL :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hlink"/>
                </a:solidFill>
                <a:hlinkClick r:id="rId4"/>
              </a:rPr>
              <a:t>http://fr.wikipedia.org/</a:t>
            </a: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hlink"/>
                </a:solidFill>
                <a:hlinkClick r:id="rId5"/>
              </a:rPr>
              <a:t>https://www.cnil.fr/fr/cookies-traceurs-que-dit-la-loi</a:t>
            </a: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hlink"/>
                </a:solidFill>
                <a:hlinkClick r:id="rId6"/>
              </a:rPr>
              <a:t>https://www.google.com/search?q=chien&amp;ie=utf-8&amp;oe=utf-8&amp;client=firefox-b</a:t>
            </a:r>
            <a:r>
              <a:rPr lang="fr" sz="1200"/>
              <a:t> 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7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127" name="Google Shape;127;p27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L’empreinte numérique, c’est...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Un site consacré aux empreintes digitales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Les traces de doigts sur un écran d’ordinateur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Les traces de son passage sur le web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8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L’empreinte numérique, c’est...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Un site consacré aux empreintes digitales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Les traces de doigts sur un écran d’ordinateur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Les traces de son passage sur le web</a:t>
            </a:r>
            <a:endParaRPr sz="1200">
              <a:solidFill>
                <a:srgbClr val="6AA84F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/>
          <p:nvPr/>
        </p:nvSpPr>
        <p:spPr>
          <a:xfrm>
            <a:off x="886700" y="1850225"/>
            <a:ext cx="7422300" cy="18747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chemeClr val="lt1"/>
                </a:solidFill>
              </a:rPr>
              <a:t>Pause !</a:t>
            </a:r>
            <a:endParaRPr b="1" sz="36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chemeClr val="lt1"/>
                </a:solidFill>
              </a:rPr>
              <a:t>Identité numérique, empreinte numérique et e-réputation</a:t>
            </a:r>
            <a:endParaRPr b="1" sz="36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/>
          <p:nvPr>
            <p:ph type="title"/>
          </p:nvPr>
        </p:nvSpPr>
        <p:spPr>
          <a:xfrm>
            <a:off x="457200" y="185300"/>
            <a:ext cx="8129400" cy="1183200"/>
          </a:xfrm>
          <a:prstGeom prst="rect">
            <a:avLst/>
          </a:prstGeom>
          <a:solidFill>
            <a:srgbClr val="B6D7A8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Ce que vous montrez sur Internet 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Ce qu’on peut apprendre sur vous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162275" y="1520900"/>
            <a:ext cx="53778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Quelqu’un a posté cette photo sur Instagram !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Que peut-on apprendre sur la personne qui a posté cette photo 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146" name="Google Shape;146;p3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35959" t="0"/>
          <a:stretch/>
        </p:blipFill>
        <p:spPr>
          <a:xfrm>
            <a:off x="5666300" y="1826988"/>
            <a:ext cx="3022049" cy="301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/>
        </p:nvSpPr>
        <p:spPr>
          <a:xfrm>
            <a:off x="193475" y="4136150"/>
            <a:ext cx="4224000" cy="15618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100">
                <a:solidFill>
                  <a:schemeClr val="dk1"/>
                </a:solidFill>
              </a:rPr>
              <a:t>Constructeur		</a:t>
            </a:r>
            <a:r>
              <a:rPr lang="fr" sz="1100">
                <a:solidFill>
                  <a:schemeClr val="dk1"/>
                </a:solidFill>
              </a:rPr>
              <a:t>Apple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100">
                <a:solidFill>
                  <a:schemeClr val="dk1"/>
                </a:solidFill>
              </a:rPr>
              <a:t>Modèle		</a:t>
            </a:r>
            <a:r>
              <a:rPr lang="fr" sz="1100">
                <a:solidFill>
                  <a:schemeClr val="dk1"/>
                </a:solidFill>
              </a:rPr>
              <a:t>iPhone X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100">
                <a:solidFill>
                  <a:schemeClr val="dk1"/>
                </a:solidFill>
              </a:rPr>
              <a:t>Date et heure		</a:t>
            </a:r>
            <a:r>
              <a:rPr lang="fr" sz="1100">
                <a:solidFill>
                  <a:schemeClr val="dk1"/>
                </a:solidFill>
              </a:rPr>
              <a:t>22 Mai</a:t>
            </a:r>
            <a:r>
              <a:rPr b="1" lang="fr" sz="1100">
                <a:solidFill>
                  <a:schemeClr val="dk1"/>
                </a:solidFill>
              </a:rPr>
              <a:t> </a:t>
            </a:r>
            <a:r>
              <a:rPr lang="fr" sz="1100">
                <a:solidFill>
                  <a:schemeClr val="dk1"/>
                </a:solidFill>
              </a:rPr>
              <a:t>2018 21:45:32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100">
                <a:solidFill>
                  <a:schemeClr val="dk1"/>
                </a:solidFill>
              </a:rPr>
              <a:t>GPS			</a:t>
            </a:r>
            <a:r>
              <a:rPr lang="fr" sz="1100" u="sng">
                <a:solidFill>
                  <a:schemeClr val="hlink"/>
                </a:solidFill>
                <a:hlinkClick r:id="rId5"/>
              </a:rPr>
              <a:t>48.849695, 2.283254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0"/>
          <p:cNvSpPr txBox="1"/>
          <p:nvPr/>
        </p:nvSpPr>
        <p:spPr>
          <a:xfrm>
            <a:off x="193475" y="2210775"/>
            <a:ext cx="4224000" cy="856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Nom affiché</a:t>
            </a:r>
            <a:r>
              <a:rPr lang="fr" sz="1200">
                <a:solidFill>
                  <a:schemeClr val="dk1"/>
                </a:solidFill>
              </a:rPr>
              <a:t> : MJG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Nom du compte </a:t>
            </a:r>
            <a:r>
              <a:rPr lang="fr" sz="1200">
                <a:solidFill>
                  <a:schemeClr val="dk1"/>
                </a:solidFill>
              </a:rPr>
              <a:t>: @Mar_Jagot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Description</a:t>
            </a:r>
            <a:r>
              <a:rPr lang="fr" sz="1200">
                <a:solidFill>
                  <a:schemeClr val="dk1"/>
                </a:solidFill>
              </a:rPr>
              <a:t> : 17 ans, #teamneymar #love #Parisestmagique #fitness</a:t>
            </a:r>
            <a:r>
              <a:rPr b="1" lang="fr" sz="1200">
                <a:solidFill>
                  <a:schemeClr val="dk1"/>
                </a:solidFill>
              </a:rPr>
              <a:t>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9" name="Google Shape;149;p30"/>
          <p:cNvSpPr txBox="1"/>
          <p:nvPr/>
        </p:nvSpPr>
        <p:spPr>
          <a:xfrm>
            <a:off x="193475" y="3066975"/>
            <a:ext cx="4224000" cy="535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Description de la photo :</a:t>
            </a:r>
            <a:r>
              <a:rPr lang="fr" sz="1200">
                <a:solidFill>
                  <a:schemeClr val="dk1"/>
                </a:solidFill>
              </a:rPr>
              <a:t> “Trop bon avec les copines au petit resto japonais habituel ! #food #sushi #paris “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50" name="Google Shape;150;p30"/>
          <p:cNvSpPr txBox="1"/>
          <p:nvPr/>
        </p:nvSpPr>
        <p:spPr>
          <a:xfrm>
            <a:off x="193475" y="3602775"/>
            <a:ext cx="4224000" cy="5358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Un commentaire de la photo :</a:t>
            </a:r>
            <a:r>
              <a:rPr lang="fr" sz="1200">
                <a:solidFill>
                  <a:schemeClr val="dk1"/>
                </a:solidFill>
              </a:rPr>
              <a:t> “Trop de chance Marion ! Ton Farid&lt;3 est privé de sushi ? #pasdesushipourleBG “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/>
          <p:nvPr>
            <p:ph type="title"/>
          </p:nvPr>
        </p:nvSpPr>
        <p:spPr>
          <a:xfrm>
            <a:off x="457200" y="185300"/>
            <a:ext cx="8129400" cy="1183200"/>
          </a:xfrm>
          <a:prstGeom prst="rect">
            <a:avLst/>
          </a:prstGeom>
          <a:solidFill>
            <a:srgbClr val="B6D7A8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Que font les réseaux sociaux avec toutes ces informations 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6" name="Google Shape;156;p31"/>
          <p:cNvPicPr preferRelativeResize="0"/>
          <p:nvPr/>
        </p:nvPicPr>
        <p:blipFill rotWithShape="1">
          <a:blip r:embed="rId3">
            <a:alphaModFix/>
          </a:blip>
          <a:srcRect b="0" l="50455" r="0" t="0"/>
          <a:stretch/>
        </p:blipFill>
        <p:spPr>
          <a:xfrm>
            <a:off x="4656806" y="1368500"/>
            <a:ext cx="3929799" cy="347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1"/>
          <p:cNvSpPr txBox="1"/>
          <p:nvPr/>
        </p:nvSpPr>
        <p:spPr>
          <a:xfrm>
            <a:off x="402575" y="1756350"/>
            <a:ext cx="3358800" cy="28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 votre avis, quelles publicités vont s’afficher sur le compte de Marion ?</a:t>
            </a:r>
            <a:endParaRPr/>
          </a:p>
        </p:txBody>
      </p:sp>
      <p:sp>
        <p:nvSpPr>
          <p:cNvPr id="158" name="Google Shape;158;p31"/>
          <p:cNvSpPr/>
          <p:nvPr/>
        </p:nvSpPr>
        <p:spPr>
          <a:xfrm>
            <a:off x="4708225" y="1472675"/>
            <a:ext cx="1893300" cy="3315300"/>
          </a:xfrm>
          <a:prstGeom prst="rect">
            <a:avLst/>
          </a:prstGeom>
          <a:solidFill>
            <a:srgbClr val="28EA20">
              <a:alpha val="42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>
            <p:ph type="title"/>
          </p:nvPr>
        </p:nvSpPr>
        <p:spPr>
          <a:xfrm>
            <a:off x="457200" y="185300"/>
            <a:ext cx="8129400" cy="1183200"/>
          </a:xfrm>
          <a:prstGeom prst="rect">
            <a:avLst/>
          </a:prstGeom>
          <a:solidFill>
            <a:srgbClr val="B6D7A8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</a:rPr>
              <a:t>Que font les réseaux sociaux avec toutes ces informations 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4" name="Google Shape;1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520900"/>
            <a:ext cx="1955377" cy="34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2"/>
          <p:cNvPicPr preferRelativeResize="0"/>
          <p:nvPr/>
        </p:nvPicPr>
        <p:blipFill rotWithShape="1">
          <a:blip r:embed="rId4">
            <a:alphaModFix/>
          </a:blip>
          <a:srcRect b="18237" l="19015" r="56722" t="13712"/>
          <a:stretch/>
        </p:blipFill>
        <p:spPr>
          <a:xfrm>
            <a:off x="2670660" y="1432850"/>
            <a:ext cx="2046214" cy="355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2"/>
          <p:cNvPicPr preferRelativeResize="0"/>
          <p:nvPr/>
        </p:nvPicPr>
        <p:blipFill rotWithShape="1">
          <a:blip r:embed="rId4">
            <a:alphaModFix/>
          </a:blip>
          <a:srcRect b="18502" l="56776" r="18962" t="13446"/>
          <a:stretch/>
        </p:blipFill>
        <p:spPr>
          <a:xfrm>
            <a:off x="4823985" y="1432850"/>
            <a:ext cx="2046214" cy="355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300" y="1432850"/>
            <a:ext cx="1954576" cy="347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2"/>
          <p:cNvSpPr/>
          <p:nvPr/>
        </p:nvSpPr>
        <p:spPr>
          <a:xfrm>
            <a:off x="488238" y="1432850"/>
            <a:ext cx="1893300" cy="3315300"/>
          </a:xfrm>
          <a:prstGeom prst="rect">
            <a:avLst/>
          </a:prstGeom>
          <a:solidFill>
            <a:srgbClr val="28EA20">
              <a:alpha val="42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2"/>
          <p:cNvSpPr/>
          <p:nvPr/>
        </p:nvSpPr>
        <p:spPr>
          <a:xfrm>
            <a:off x="6977300" y="1598350"/>
            <a:ext cx="1995300" cy="3315300"/>
          </a:xfrm>
          <a:prstGeom prst="rect">
            <a:avLst/>
          </a:prstGeom>
          <a:solidFill>
            <a:srgbClr val="28EA20">
              <a:alpha val="423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457200" y="32900"/>
            <a:ext cx="8229600" cy="112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L’utilisation des données personnelles à des fin commerciales</a:t>
            </a:r>
            <a:endParaRPr/>
          </a:p>
        </p:txBody>
      </p:sp>
      <p:pic>
        <p:nvPicPr>
          <p:cNvPr descr="&quot;Si c'est gratuit, c'est que c'est vous le produit !&quot;. Sur Internet, la plupart des outils que nous utilisons ne sont pas payants : moteurs de recherche, email, cartographies, streaming de vidéo, réseaux sociaux, etc. Et pourtant, les entreprises qui les proposent et les gèrent sont milliardaires. Vous voulez savoir pourquoi ? Parce qu'en échange de leurs services, nous leur donnons accès à un bien extrêmement précieux, le nouvel or noir : nos données personnelles...&#10;&#10;###############################################&#10;&#10;Encore + de contenus sur http://education.francetv.fr/&#10; &#10;Rejoignez-nous sur : &#10;Facebook : https://www.facebook.com/francetveducation&#10;Twitter : https://twitter.com/francetveducation&#10;Instagram : https://www.instagram.com/francetveduc/&#10;Snapchat : https://www.snapchat.com/add/francetveduc" id="175" name="Google Shape;175;p33" title="L’obscur business des données personnelles - Décod'Actu, saison 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7875" y="13145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/>
          <p:nvPr/>
        </p:nvSpPr>
        <p:spPr>
          <a:xfrm>
            <a:off x="5587619" y="1932891"/>
            <a:ext cx="2735100" cy="2683800"/>
          </a:xfrm>
          <a:prstGeom prst="ellipse">
            <a:avLst/>
          </a:prstGeom>
          <a:solidFill>
            <a:srgbClr val="6AA84F">
              <a:alpha val="62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4"/>
          <p:cNvSpPr txBox="1"/>
          <p:nvPr/>
        </p:nvSpPr>
        <p:spPr>
          <a:xfrm>
            <a:off x="5740035" y="2981292"/>
            <a:ext cx="35976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Mon identité numérique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168274" y="1076700"/>
            <a:ext cx="3951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Mon identité numérique 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6AA84F"/>
                </a:highlight>
              </a:rPr>
              <a:t>les données que je maîtrise </a:t>
            </a:r>
            <a:endParaRPr sz="1200">
              <a:solidFill>
                <a:schemeClr val="dk1"/>
              </a:solidFill>
              <a:highlight>
                <a:srgbClr val="6AA84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Pseudo / Identifiants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Avatar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Photos que je publie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Statuts...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/>
          <p:nvPr/>
        </p:nvSpPr>
        <p:spPr>
          <a:xfrm>
            <a:off x="3494800" y="-192900"/>
            <a:ext cx="5415600" cy="5336400"/>
          </a:xfrm>
          <a:prstGeom prst="ellipse">
            <a:avLst/>
          </a:prstGeom>
          <a:solidFill>
            <a:srgbClr val="E06666">
              <a:alpha val="5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5"/>
          <p:cNvSpPr txBox="1"/>
          <p:nvPr>
            <p:ph type="title"/>
          </p:nvPr>
        </p:nvSpPr>
        <p:spPr>
          <a:xfrm>
            <a:off x="457200" y="185300"/>
            <a:ext cx="4556400" cy="71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résumé...</a:t>
            </a:r>
            <a:endParaRPr/>
          </a:p>
        </p:txBody>
      </p:sp>
      <p:sp>
        <p:nvSpPr>
          <p:cNvPr id="189" name="Google Shape;189;p35"/>
          <p:cNvSpPr/>
          <p:nvPr/>
        </p:nvSpPr>
        <p:spPr>
          <a:xfrm>
            <a:off x="5587619" y="1932891"/>
            <a:ext cx="2735100" cy="2683800"/>
          </a:xfrm>
          <a:prstGeom prst="ellipse">
            <a:avLst/>
          </a:prstGeom>
          <a:solidFill>
            <a:srgbClr val="6AA84F">
              <a:alpha val="62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5"/>
          <p:cNvSpPr txBox="1"/>
          <p:nvPr/>
        </p:nvSpPr>
        <p:spPr>
          <a:xfrm>
            <a:off x="3765875" y="1521125"/>
            <a:ext cx="2366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Mon empreinte numérique </a:t>
            </a:r>
            <a:endParaRPr/>
          </a:p>
        </p:txBody>
      </p:sp>
      <p:sp>
        <p:nvSpPr>
          <p:cNvPr id="191" name="Google Shape;191;p35"/>
          <p:cNvSpPr txBox="1"/>
          <p:nvPr/>
        </p:nvSpPr>
        <p:spPr>
          <a:xfrm>
            <a:off x="5740035" y="2981292"/>
            <a:ext cx="35976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Mon identité numérique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2" name="Google Shape;192;p35"/>
          <p:cNvSpPr txBox="1"/>
          <p:nvPr/>
        </p:nvSpPr>
        <p:spPr>
          <a:xfrm>
            <a:off x="168274" y="1076700"/>
            <a:ext cx="3951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Mon identité numérique 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6AA84F"/>
                </a:highlight>
              </a:rPr>
              <a:t>les données que je maîtrise </a:t>
            </a:r>
            <a:endParaRPr sz="1200">
              <a:solidFill>
                <a:schemeClr val="dk1"/>
              </a:solidFill>
              <a:highlight>
                <a:srgbClr val="6AA84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Pseudo / Identifiants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Avatar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Photos que je publie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Statuts...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Mon empreinte numérique 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E06666"/>
                </a:highlight>
              </a:rPr>
              <a:t>les données que je mets en ligne, </a:t>
            </a:r>
            <a:endParaRPr sz="1200">
              <a:solidFill>
                <a:schemeClr val="dk1"/>
              </a:solidFill>
              <a:highlight>
                <a:srgbClr val="E0666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E06666"/>
                </a:highlight>
              </a:rPr>
              <a:t>de manière consciente ou non</a:t>
            </a:r>
            <a:endParaRPr sz="1200">
              <a:solidFill>
                <a:schemeClr val="dk1"/>
              </a:solidFill>
              <a:highlight>
                <a:srgbClr val="E0666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Identité numérique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Meta-données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Activité en ligne (clic sur pub, connexion à un site…)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/>
          <p:nvPr/>
        </p:nvSpPr>
        <p:spPr>
          <a:xfrm>
            <a:off x="3494800" y="-192900"/>
            <a:ext cx="5415600" cy="5336400"/>
          </a:xfrm>
          <a:prstGeom prst="ellipse">
            <a:avLst/>
          </a:prstGeom>
          <a:solidFill>
            <a:srgbClr val="E06666">
              <a:alpha val="5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6"/>
          <p:cNvSpPr txBox="1"/>
          <p:nvPr>
            <p:ph type="title"/>
          </p:nvPr>
        </p:nvSpPr>
        <p:spPr>
          <a:xfrm>
            <a:off x="457200" y="185300"/>
            <a:ext cx="4556400" cy="71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résumé...</a:t>
            </a:r>
            <a:endParaRPr/>
          </a:p>
        </p:txBody>
      </p:sp>
      <p:sp>
        <p:nvSpPr>
          <p:cNvPr id="199" name="Google Shape;199;p36"/>
          <p:cNvSpPr/>
          <p:nvPr/>
        </p:nvSpPr>
        <p:spPr>
          <a:xfrm>
            <a:off x="5587619" y="1932891"/>
            <a:ext cx="2735100" cy="2683800"/>
          </a:xfrm>
          <a:prstGeom prst="ellipse">
            <a:avLst/>
          </a:prstGeom>
          <a:solidFill>
            <a:srgbClr val="6AA84F">
              <a:alpha val="62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6"/>
          <p:cNvSpPr/>
          <p:nvPr/>
        </p:nvSpPr>
        <p:spPr>
          <a:xfrm>
            <a:off x="6850075" y="367925"/>
            <a:ext cx="2205600" cy="2164200"/>
          </a:xfrm>
          <a:prstGeom prst="ellipse">
            <a:avLst/>
          </a:prstGeom>
          <a:solidFill>
            <a:srgbClr val="FFFD2D">
              <a:alpha val="576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 e-réputation </a:t>
            </a:r>
            <a:endParaRPr/>
          </a:p>
        </p:txBody>
      </p:sp>
      <p:sp>
        <p:nvSpPr>
          <p:cNvPr id="201" name="Google Shape;201;p36"/>
          <p:cNvSpPr txBox="1"/>
          <p:nvPr/>
        </p:nvSpPr>
        <p:spPr>
          <a:xfrm>
            <a:off x="3765875" y="1521125"/>
            <a:ext cx="2366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Mon empreinte numérique </a:t>
            </a:r>
            <a:endParaRPr/>
          </a:p>
        </p:txBody>
      </p:sp>
      <p:sp>
        <p:nvSpPr>
          <p:cNvPr id="202" name="Google Shape;202;p36"/>
          <p:cNvSpPr txBox="1"/>
          <p:nvPr/>
        </p:nvSpPr>
        <p:spPr>
          <a:xfrm>
            <a:off x="5740035" y="2981292"/>
            <a:ext cx="35976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Mon identité numérique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3" name="Google Shape;203;p36"/>
          <p:cNvSpPr txBox="1"/>
          <p:nvPr/>
        </p:nvSpPr>
        <p:spPr>
          <a:xfrm>
            <a:off x="168274" y="1076700"/>
            <a:ext cx="3951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Mon identité numérique 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6AA84F"/>
                </a:highlight>
              </a:rPr>
              <a:t>les données que je maîtrise </a:t>
            </a:r>
            <a:endParaRPr sz="1200">
              <a:solidFill>
                <a:schemeClr val="dk1"/>
              </a:solidFill>
              <a:highlight>
                <a:srgbClr val="6AA84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Pseudo / Identifiants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Avatar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Photos que je publie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Statuts...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Mon empreinte numérique 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E06666"/>
                </a:highlight>
              </a:rPr>
              <a:t>les données que je mets en ligne, </a:t>
            </a:r>
            <a:endParaRPr sz="1200">
              <a:solidFill>
                <a:schemeClr val="dk1"/>
              </a:solidFill>
              <a:highlight>
                <a:srgbClr val="E0666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E06666"/>
                </a:highlight>
              </a:rPr>
              <a:t>de manière consciente ou non</a:t>
            </a:r>
            <a:endParaRPr sz="1200">
              <a:solidFill>
                <a:schemeClr val="dk1"/>
              </a:solidFill>
              <a:highlight>
                <a:srgbClr val="E0666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Identité numérique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Meta-données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Activité en ligne (clic sur pub, connexion à un site…)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Ma e-réputation 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highlight>
                  <a:srgbClr val="FFFD2D"/>
                </a:highlight>
              </a:rPr>
              <a:t>comment les autres me voient</a:t>
            </a:r>
            <a:endParaRPr sz="1200">
              <a:solidFill>
                <a:schemeClr val="dk1"/>
              </a:solidFill>
              <a:highlight>
                <a:srgbClr val="FFFD2D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une partie de mon identité numérique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une partie de mon empreinte numérique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une partie du contenu créé par d’autres personnes ( photo uploadée, identification, commentaire à votre sujet…)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7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7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10" name="Google Shape;210;p37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Un serveur web, c’est ...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Un homme qui sert les commandes dans les cybercafés.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Un espace de stockage connecté au web.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Une machine pour faire le café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8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8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17" name="Google Shape;217;p38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Un serveur web, c’est ...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Un homme qui sert les commandes dans les cybercafés.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Un espace de stockage connecté au web (et le logiciel qui permet de traiter les requêtes).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Une machine pour faire le café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descr="datacenter.jpg" id="218" name="Google Shape;21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9446" y="2715875"/>
            <a:ext cx="3329349" cy="222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8"/>
          <p:cNvSpPr txBox="1"/>
          <p:nvPr/>
        </p:nvSpPr>
        <p:spPr>
          <a:xfrm>
            <a:off x="409850" y="4475425"/>
            <a:ext cx="33294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Et l’impact écologique ? </a:t>
            </a:r>
            <a:r>
              <a:rPr lang="fr" u="sng">
                <a:solidFill>
                  <a:schemeClr val="hlink"/>
                </a:solidFill>
                <a:hlinkClick r:id="rId5"/>
              </a:rPr>
              <a:t>On en parle </a:t>
            </a:r>
            <a:r>
              <a:rPr lang="fr"/>
              <a:t>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9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9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26" name="Google Shape;226;p39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Qui possède Youtube depuis 2006 ?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Amazon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Google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Facebook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IBM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Personne n’a acheté Youtube à l’heure actuelle</a:t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0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0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33" name="Google Shape;233;p40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Qui possède Youtube depuis 2006 ?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Amazon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Google 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Facebook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IBM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>
                <a:solidFill>
                  <a:schemeClr val="dk1"/>
                </a:solidFill>
              </a:rPr>
              <a:t>Personne n’a acheté Youtube à l’heure actuelle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1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1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40" name="Google Shape;240;p41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Qui possède Instagram depuis 2012 ?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Amazon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Google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Facebook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IBM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Personne n’a acheté Instagram à l’heure actuelle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2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2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47" name="Google Shape;247;p42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Qui possède Instagram depuis 2012 ?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Amazon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Google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Facebook 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IBM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Personne n’a acheté Instagram à l’heure actuelle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3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3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54" name="Google Shape;254;p43"/>
          <p:cNvSpPr txBox="1"/>
          <p:nvPr/>
        </p:nvSpPr>
        <p:spPr>
          <a:xfrm>
            <a:off x="570825" y="1386625"/>
            <a:ext cx="83160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Où se trouve la photo d’un Snap, entre le moment où j’envoie ce Snap et le moment où il s’affichera sur le smartphone de la personne à qui il est destiné ?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/>
              <a:t>Sur mon smartphone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Sur plusieurs serveurs situés aux quatre coins du Monde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Dans l’espace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Sur un serveur unique sécurisé de San Francisco, coupé d’internet et chiffré en MD5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Sur le smartphone de la personne destinataire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4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4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61" name="Google Shape;261;p44"/>
          <p:cNvSpPr txBox="1"/>
          <p:nvPr/>
        </p:nvSpPr>
        <p:spPr>
          <a:xfrm>
            <a:off x="570825" y="1386625"/>
            <a:ext cx="8316000" cy="23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Sur internet, le chiffrement de mon message garantit que seul son destinataire pourra le lire ?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Vrai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Faux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5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5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68" name="Google Shape;268;p45"/>
          <p:cNvSpPr txBox="1"/>
          <p:nvPr/>
        </p:nvSpPr>
        <p:spPr>
          <a:xfrm>
            <a:off x="570825" y="1386625"/>
            <a:ext cx="8316000" cy="23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Sur internet, le chiffrement de mon message garantit que seul son destinataire pourra le lire ?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Vrai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Faux (encore faut-il que votre chiffrement ne soit pas </a:t>
            </a:r>
            <a:r>
              <a:rPr lang="fr" sz="1200" u="sng">
                <a:solidFill>
                  <a:schemeClr val="hlink"/>
                </a:solidFill>
                <a:hlinkClick r:id="rId4"/>
              </a:rPr>
              <a:t>obsolète</a:t>
            </a:r>
            <a:r>
              <a:rPr lang="fr" sz="1200">
                <a:solidFill>
                  <a:srgbClr val="6AA84F"/>
                </a:solidFill>
              </a:rPr>
              <a:t>) </a:t>
            </a:r>
            <a:endParaRPr sz="1200">
              <a:solidFill>
                <a:srgbClr val="6AA84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6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6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75" name="Google Shape;275;p46"/>
          <p:cNvSpPr txBox="1"/>
          <p:nvPr/>
        </p:nvSpPr>
        <p:spPr>
          <a:xfrm>
            <a:off x="570825" y="1386625"/>
            <a:ext cx="8316000" cy="23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Où se trouve la photo d’un Snap entre le moment où j’envoie ce Snap et le moment où il s’affichera sur le smartphone de la personne à qui il est destiné ?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/>
              <a:t>Sur mon smartphone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Sur plusieurs serveurs situés </a:t>
            </a:r>
            <a:r>
              <a:rPr lang="fr" sz="1200" u="sng">
                <a:solidFill>
                  <a:schemeClr val="hlink"/>
                </a:solidFill>
                <a:hlinkClick r:id="rId4"/>
              </a:rPr>
              <a:t>aux quatre coins du Monde</a:t>
            </a:r>
            <a:r>
              <a:rPr lang="fr" sz="1200">
                <a:solidFill>
                  <a:srgbClr val="6AA84F"/>
                </a:solidFill>
              </a:rPr>
              <a:t> appartenant à </a:t>
            </a:r>
            <a:r>
              <a:rPr lang="fr" sz="1200" u="sng">
                <a:solidFill>
                  <a:schemeClr val="hlink"/>
                </a:solidFill>
                <a:hlinkClick r:id="rId5"/>
              </a:rPr>
              <a:t>Google</a:t>
            </a:r>
            <a:r>
              <a:rPr lang="fr" sz="1200">
                <a:solidFill>
                  <a:srgbClr val="6AA84F"/>
                </a:solidFill>
              </a:rPr>
              <a:t>.</a:t>
            </a:r>
            <a:r>
              <a:rPr lang="fr" sz="1200"/>
              <a:t>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Dans l’espace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Sur un serveur unique sécurisé de San Francisco, coupé d’internet et chiffré en MD5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Sur le smartphone de la personne destinataire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7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7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82" name="Google Shape;282;p47"/>
          <p:cNvSpPr txBox="1"/>
          <p:nvPr/>
        </p:nvSpPr>
        <p:spPr>
          <a:xfrm>
            <a:off x="396575" y="1386625"/>
            <a:ext cx="86046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Lorsque je visite </a:t>
            </a:r>
            <a:r>
              <a:rPr b="1" lang="fr" u="sng">
                <a:solidFill>
                  <a:schemeClr val="hlink"/>
                </a:solidFill>
                <a:hlinkClick r:id="rId4"/>
              </a:rPr>
              <a:t>cette page</a:t>
            </a:r>
            <a:r>
              <a:rPr b="1" lang="fr"/>
              <a:t>, qui le sait ?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fr" sz="1200"/>
              <a:t>Facebook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Google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Jeuxvideo.com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Outbrain.com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r" sz="1200"/>
              <a:t>s0.2mdn.net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8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8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Quiz</a:t>
            </a:r>
            <a:endParaRPr b="1" sz="3600">
              <a:solidFill>
                <a:srgbClr val="FFFFFF"/>
              </a:solidFill>
            </a:endParaRPr>
          </a:p>
        </p:txBody>
      </p:sp>
      <p:sp>
        <p:nvSpPr>
          <p:cNvPr id="289" name="Google Shape;289;p48"/>
          <p:cNvSpPr txBox="1"/>
          <p:nvPr/>
        </p:nvSpPr>
        <p:spPr>
          <a:xfrm>
            <a:off x="396575" y="1386625"/>
            <a:ext cx="86046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Lorsque je visite </a:t>
            </a:r>
            <a:r>
              <a:rPr b="1" lang="fr" u="sng">
                <a:solidFill>
                  <a:schemeClr val="hlink"/>
                </a:solidFill>
                <a:hlinkClick r:id="rId4"/>
              </a:rPr>
              <a:t>cette page</a:t>
            </a:r>
            <a:r>
              <a:rPr b="1" lang="fr"/>
              <a:t>, qui le sait ?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Facebook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Google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Jeuxvideo.com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Outbrain.com</a:t>
            </a:r>
            <a:endParaRPr sz="1200">
              <a:solidFill>
                <a:srgbClr val="6AA84F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200"/>
              <a:buChar char="-"/>
            </a:pPr>
            <a:r>
              <a:rPr lang="fr" sz="1200">
                <a:solidFill>
                  <a:srgbClr val="6AA84F"/>
                </a:solidFill>
              </a:rPr>
              <a:t>s0.2mdn.net</a:t>
            </a:r>
            <a:endParaRPr sz="1200">
              <a:solidFill>
                <a:srgbClr val="6AA84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9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9800" y="1687925"/>
            <a:ext cx="472440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9"/>
          <p:cNvSpPr txBox="1"/>
          <p:nvPr/>
        </p:nvSpPr>
        <p:spPr>
          <a:xfrm>
            <a:off x="311950" y="0"/>
            <a:ext cx="8313600" cy="14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chemeClr val="dk1"/>
                </a:solidFill>
              </a:rPr>
              <a:t>Qui récolte des informations sur moi quand je navigue sur un site web ?</a:t>
            </a:r>
            <a:endParaRPr b="1" sz="3600">
              <a:solidFill>
                <a:schemeClr val="dk1"/>
              </a:solidFill>
            </a:endParaRPr>
          </a:p>
        </p:txBody>
      </p:sp>
      <p:sp>
        <p:nvSpPr>
          <p:cNvPr id="297" name="Google Shape;297;p49"/>
          <p:cNvSpPr txBox="1"/>
          <p:nvPr/>
        </p:nvSpPr>
        <p:spPr>
          <a:xfrm>
            <a:off x="246650" y="4802525"/>
            <a:ext cx="75303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Contrôler les cookies sur Firefox : Examiner l’élément &gt; Stockage &gt; Cookies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50"/>
          <p:cNvPicPr preferRelativeResize="0"/>
          <p:nvPr/>
        </p:nvPicPr>
        <p:blipFill rotWithShape="1">
          <a:blip r:embed="rId3">
            <a:alphaModFix amt="12000"/>
          </a:blip>
          <a:srcRect b="23518" l="0" r="0" t="0"/>
          <a:stretch/>
        </p:blipFill>
        <p:spPr>
          <a:xfrm>
            <a:off x="6848025" y="2666975"/>
            <a:ext cx="2246626" cy="243707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50"/>
          <p:cNvSpPr txBox="1"/>
          <p:nvPr/>
        </p:nvSpPr>
        <p:spPr>
          <a:xfrm>
            <a:off x="962900" y="173825"/>
            <a:ext cx="7422300" cy="77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FFFF"/>
                </a:solidFill>
              </a:rPr>
              <a:t>C’est quoi un cookie ?</a:t>
            </a:r>
            <a:endParaRPr b="1" sz="3600">
              <a:solidFill>
                <a:srgbClr val="FFFFFF"/>
              </a:solidFill>
            </a:endParaRPr>
          </a:p>
        </p:txBody>
      </p:sp>
      <p:pic>
        <p:nvPicPr>
          <p:cNvPr id="304" name="Google Shape;304;p5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5625" y="1077675"/>
            <a:ext cx="5654292" cy="389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1"/>
          <p:cNvSpPr txBox="1"/>
          <p:nvPr/>
        </p:nvSpPr>
        <p:spPr>
          <a:xfrm>
            <a:off x="697425" y="329350"/>
            <a:ext cx="3516300" cy="29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Cette ressource pédagogique est produite par </a:t>
            </a:r>
            <a:r>
              <a:rPr lang="fr" u="sng">
                <a:solidFill>
                  <a:schemeClr val="hlink"/>
                </a:solidFill>
                <a:hlinkClick r:id="rId3"/>
              </a:rPr>
              <a:t>l’association Fragil</a:t>
            </a:r>
            <a:r>
              <a:rPr lang="fr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Fragil est un tiers-lieu dédié à l’accompagnement des pratiques médiatiques et numériques dans la région Pays de la Loire.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Suivez nous sur </a:t>
            </a:r>
            <a:r>
              <a:rPr lang="fr" u="sng">
                <a:solidFill>
                  <a:schemeClr val="hlink"/>
                </a:solidFill>
                <a:hlinkClick r:id="rId4"/>
              </a:rPr>
              <a:t>Twitter</a:t>
            </a:r>
            <a:r>
              <a:rPr lang="fr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Contact : educationauxmedias@fragil.org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Cette ressource pédagogique est produite sous licence Creative Commons CC BY-NC-SA.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Fragil.jpg" id="310" name="Google Shape;31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3299" y="259750"/>
            <a:ext cx="3195226" cy="4533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y-nc-sa.jpg" id="311" name="Google Shape;311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5225" y="3730963"/>
            <a:ext cx="3034382" cy="1062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